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sldIdLst>
    <p:sldId id="256" r:id="rId2"/>
    <p:sldId id="302" r:id="rId3"/>
    <p:sldId id="257" r:id="rId4"/>
    <p:sldId id="261" r:id="rId5"/>
    <p:sldId id="260" r:id="rId6"/>
    <p:sldId id="259" r:id="rId7"/>
    <p:sldId id="258" r:id="rId8"/>
    <p:sldId id="262" r:id="rId9"/>
    <p:sldId id="273" r:id="rId10"/>
    <p:sldId id="263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8" r:id="rId20"/>
    <p:sldId id="306" r:id="rId21"/>
    <p:sldId id="307" r:id="rId22"/>
    <p:sldId id="308" r:id="rId23"/>
    <p:sldId id="269" r:id="rId24"/>
    <p:sldId id="281" r:id="rId25"/>
    <p:sldId id="309" r:id="rId26"/>
    <p:sldId id="282" r:id="rId27"/>
    <p:sldId id="283" r:id="rId28"/>
    <p:sldId id="279" r:id="rId29"/>
    <p:sldId id="278" r:id="rId30"/>
    <p:sldId id="285" r:id="rId31"/>
    <p:sldId id="284" r:id="rId32"/>
    <p:sldId id="310" r:id="rId33"/>
    <p:sldId id="312" r:id="rId34"/>
    <p:sldId id="31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13" r:id="rId43"/>
    <p:sldId id="305" r:id="rId44"/>
    <p:sldId id="301" r:id="rId45"/>
    <p:sldId id="314" r:id="rId46"/>
    <p:sldId id="275" r:id="rId47"/>
    <p:sldId id="270" r:id="rId48"/>
    <p:sldId id="280" r:id="rId49"/>
    <p:sldId id="27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800000"/>
    <a:srgbClr val="000066"/>
    <a:srgbClr val="003366"/>
    <a:srgbClr val="FF99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43" autoAdjust="0"/>
  </p:normalViewPr>
  <p:slideViewPr>
    <p:cSldViewPr>
      <p:cViewPr varScale="1">
        <p:scale>
          <a:sx n="86" d="100"/>
          <a:sy n="86" d="100"/>
        </p:scale>
        <p:origin x="17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 i="0">
                <a:latin typeface="Times New Roman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2400" i="0">
                <a:latin typeface="Times New Roman" charset="0"/>
              </a:endParaRPr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9A17639-D432-594F-B904-0E0F54CC1F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8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6A89C-A6EE-2C46-9F00-B6CF3DA03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90D0-A4EB-DD44-A14E-653E18578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8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4790471-7459-7046-9A1D-A6E48079B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7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E1B3-FF5A-E346-BE96-2C9D026CB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5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A554D-67FD-4D43-A68C-7128B497E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9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D7605-A83E-A34A-AF00-E2B28C1BD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15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9456-6693-B244-9F8D-A35C10361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5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8C3FB-3A7C-7B40-8F0C-9F75D437A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50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D175-95DE-FB45-B603-FD317FAAD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AF4E-97E1-6B4D-A03E-20D22BC3E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33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912B0-9FBD-FE40-8748-571C5DF00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83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15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endParaRPr lang="en-US" alt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alt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i="0">
                <a:solidFill>
                  <a:schemeClr val="bg1"/>
                </a:solidFill>
              </a:defRPr>
            </a:lvl1pPr>
          </a:lstStyle>
          <a:p>
            <a:fld id="{CA7D79CC-09A1-744D-A686-DCE3BDDFF6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/>
              <a:t>DIALYSIS ADEQUACY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0" y="5410200"/>
            <a:ext cx="4013200" cy="685800"/>
          </a:xfrm>
        </p:spPr>
        <p:txBody>
          <a:bodyPr/>
          <a:lstStyle/>
          <a:p>
            <a:r>
              <a:rPr lang="en-US" altLang="en-US" sz="4000" b="1"/>
              <a:t>Hafez Bazaraa</a:t>
            </a:r>
          </a:p>
        </p:txBody>
      </p:sp>
      <p:pic>
        <p:nvPicPr>
          <p:cNvPr id="4100" name="Picture 4" descr="English greetings and goodb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KT/V: </a:t>
            </a:r>
            <a:r>
              <a:rPr lang="en-US" altLang="en-US" sz="4000"/>
              <a:t>HD Clearance Concept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b="1">
                <a:solidFill>
                  <a:srgbClr val="800000"/>
                </a:solidFill>
              </a:rPr>
              <a:t>KT/V (urea) is the fractional urea clearance per session</a:t>
            </a:r>
          </a:p>
          <a:p>
            <a:r>
              <a:rPr lang="en-US" altLang="en-US" b="1"/>
              <a:t>KT= volume of blood cleared during session</a:t>
            </a:r>
          </a:p>
          <a:p>
            <a:r>
              <a:rPr lang="en-US" altLang="en-US" b="1"/>
              <a:t>V= total volume of distribution of urea (=TBW)</a:t>
            </a:r>
          </a:p>
          <a:p>
            <a:r>
              <a:rPr lang="en-US" altLang="en-US" b="1"/>
              <a:t>UREA: easily diffusible, easily measurable, evenly distributed over TBW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The ‘very’ basic concept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altLang="en-US" b="1"/>
              <a:t>Blood passing through the dialyser is cleared</a:t>
            </a:r>
          </a:p>
          <a:p>
            <a:r>
              <a:rPr lang="en-US" altLang="en-US" b="1"/>
              <a:t>So blood flow x time is the amount cleared</a:t>
            </a:r>
          </a:p>
          <a:p>
            <a:r>
              <a:rPr lang="en-US" altLang="en-US" b="1"/>
              <a:t>KT/V =1 is when that volume equals patient TBW</a:t>
            </a:r>
          </a:p>
          <a:p>
            <a:pPr>
              <a:buFont typeface="Wingdings" charset="2"/>
              <a:buNone/>
            </a:pPr>
            <a:endParaRPr lang="en-US" altLang="en-US" sz="1600" b="1" i="1">
              <a:solidFill>
                <a:srgbClr val="800000"/>
              </a:solidFill>
            </a:endParaRPr>
          </a:p>
          <a:p>
            <a:pPr>
              <a:buFont typeface="Wingdings" charset="2"/>
              <a:buNone/>
            </a:pPr>
            <a:r>
              <a:rPr lang="en-US" altLang="en-US" b="1" i="1">
                <a:solidFill>
                  <a:srgbClr val="800000"/>
                </a:solidFill>
              </a:rPr>
              <a:t>10 Kg; V=6000 mL</a:t>
            </a:r>
          </a:p>
          <a:p>
            <a:pPr>
              <a:buFont typeface="Wingdings" charset="2"/>
              <a:buNone/>
            </a:pPr>
            <a:r>
              <a:rPr lang="en-US" altLang="en-US" b="1" i="1">
                <a:solidFill>
                  <a:srgbClr val="800000"/>
                </a:solidFill>
              </a:rPr>
              <a:t>Cl 50 mL/min x 120 min = 6000 mL; KT/V=1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The ‘very’ basic concept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altLang="en-US" b="1"/>
              <a:t>Plasma solute concentration decreases fairly rapidly during dialysis</a:t>
            </a:r>
          </a:p>
          <a:p>
            <a:r>
              <a:rPr lang="en-US" altLang="en-US" b="1"/>
              <a:t>Because dialysed blood is returned to patient !!!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So KT/V of 1.00 removes only 63% of solute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800600" y="441325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0">
                <a:solidFill>
                  <a:srgbClr val="CC3300"/>
                </a:solidFill>
              </a:rPr>
              <a:t>ISSUE#1/2</a:t>
            </a:r>
          </a:p>
        </p:txBody>
      </p:sp>
      <p:pic>
        <p:nvPicPr>
          <p:cNvPr id="40965" name="Picture 5" descr="IMG_20161014_192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8382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The ‘very’ basic concept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altLang="en-US" b="1"/>
              <a:t>Post-dialyser urea is very low BUT NOT ZERO</a:t>
            </a:r>
          </a:p>
          <a:p>
            <a:r>
              <a:rPr lang="en-US" altLang="en-US" b="1"/>
              <a:t>So NOT ALL blood flowing is cleared</a:t>
            </a:r>
          </a:p>
          <a:p>
            <a:pPr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K ≠ flow, but depends also on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</a:rPr>
              <a:t>Dialyser size &amp; clearance (KoA)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</a:rPr>
              <a:t>Blood flow relative to dialyser size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</a:rPr>
              <a:t>Dialysate flow</a:t>
            </a:r>
            <a:r>
              <a:rPr lang="en-US" altLang="en-US" sz="2800" b="1"/>
              <a:t>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800600" y="441325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i="0">
                <a:solidFill>
                  <a:srgbClr val="CC3300"/>
                </a:solidFill>
              </a:rPr>
              <a:t>ISSUE#2/2</a:t>
            </a:r>
          </a:p>
        </p:txBody>
      </p:sp>
      <p:pic>
        <p:nvPicPr>
          <p:cNvPr id="41990" name="Picture 6" descr="IMG_20161014_192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KT/V is calculated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From URR</a:t>
            </a:r>
          </a:p>
          <a:p>
            <a:pPr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KT/v= -In(1-URR)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t="25000" r="24231" b="17708"/>
          <a:stretch>
            <a:fillRect/>
          </a:stretch>
        </p:blipFill>
        <p:spPr bwMode="auto">
          <a:xfrm>
            <a:off x="2514600" y="0"/>
            <a:ext cx="6608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KT/V is calculated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From URR</a:t>
            </a:r>
          </a:p>
          <a:p>
            <a:pPr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KT/v= -In(1-URR)</a:t>
            </a:r>
          </a:p>
          <a:p>
            <a:r>
              <a:rPr lang="en-US" altLang="en-US" b="1"/>
              <a:t>Corrected for uF &amp; Urea generation</a:t>
            </a:r>
          </a:p>
          <a:p>
            <a:pPr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Daugirdas (1995) natural logarithm formula</a:t>
            </a:r>
          </a:p>
          <a:p>
            <a:pPr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KT/v= -In(R-0.008xt)+(4-3.5xR)x0.55UF/V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Where R=1-URR or post/pre urea</a:t>
            </a:r>
          </a:p>
          <a:p>
            <a:r>
              <a:rPr lang="en-US" altLang="en-US" b="1">
                <a:solidFill>
                  <a:srgbClr val="CC3300"/>
                </a:solidFill>
              </a:rPr>
              <a:t>The machine can do it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2-pool Kt/V model</a:t>
            </a:r>
            <a:br>
              <a:rPr lang="en-US" altLang="en-US" sz="3200"/>
            </a:br>
            <a:r>
              <a:rPr lang="en-US" altLang="en-US" sz="3200"/>
              <a:t> </a:t>
            </a:r>
            <a:r>
              <a:rPr lang="en-US" altLang="en-US" sz="3200" b="0"/>
              <a:t>Urea is more rapidly removed from ECF</a:t>
            </a:r>
          </a:p>
        </p:txBody>
      </p:sp>
      <p:pic>
        <p:nvPicPr>
          <p:cNvPr id="45061" name="Picture 5" descr="IMG_20161014_192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5"/>
          <a:stretch>
            <a:fillRect/>
          </a:stretch>
        </p:blipFill>
        <p:spPr bwMode="auto">
          <a:xfrm>
            <a:off x="2514600" y="1905000"/>
            <a:ext cx="6629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2-pool Kt/V model</a:t>
            </a:r>
            <a:br>
              <a:rPr lang="en-US" altLang="en-US" sz="3200"/>
            </a:br>
            <a:r>
              <a:rPr lang="en-US" altLang="en-US" sz="3200"/>
              <a:t> </a:t>
            </a:r>
            <a:r>
              <a:rPr lang="en-US" altLang="en-US" sz="3200" b="0"/>
              <a:t>Urea is more rapidly removed from ECF</a:t>
            </a:r>
          </a:p>
        </p:txBody>
      </p:sp>
      <p:pic>
        <p:nvPicPr>
          <p:cNvPr id="46084" name="Picture 4" descr="IMG_20161014_192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5"/>
          <a:stretch>
            <a:fillRect/>
          </a:stretch>
        </p:blipFill>
        <p:spPr bwMode="auto">
          <a:xfrm>
            <a:off x="0" y="1997075"/>
            <a:ext cx="81534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2-pool Kt/V model</a:t>
            </a:r>
            <a:br>
              <a:rPr lang="en-US" altLang="en-US" sz="3200"/>
            </a:br>
            <a:r>
              <a:rPr lang="en-US" altLang="en-US" sz="3200"/>
              <a:t> </a:t>
            </a:r>
            <a:r>
              <a:rPr lang="en-US" altLang="en-US" sz="3200" b="0"/>
              <a:t>Urea is more rapidly removed from ECF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Immediate post-dialysis urea overestimates KT/V by apx 0.2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CC3300"/>
                </a:solidFill>
              </a:rPr>
              <a:t>Equilibrated KT/V: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0000"/>
                </a:solidFill>
              </a:rPr>
              <a:t>Obtain post sample 1 hr after dialysis ?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0000"/>
                </a:solidFill>
              </a:rPr>
              <a:t>Use correction formula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600" b="1" i="1">
                <a:solidFill>
                  <a:srgbClr val="000000"/>
                </a:solidFill>
              </a:rPr>
              <a:t>	NB A-V gradient for urea occurs during Dx when using AV access where arterial blood has lower conc up to 2 min post Dx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KT/V TARGETS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CC3300"/>
                </a:solidFill>
              </a:rPr>
              <a:t>1.2 is the minimum acceptable</a:t>
            </a:r>
          </a:p>
          <a:p>
            <a:r>
              <a:rPr lang="en-US" altLang="en-US" sz="3600" b="1">
                <a:solidFill>
                  <a:srgbClr val="CC3300"/>
                </a:solidFill>
              </a:rPr>
              <a:t>1.4 is the desirable target</a:t>
            </a:r>
          </a:p>
          <a:p>
            <a:pPr>
              <a:buFont typeface="Wingdings" charset="2"/>
              <a:buNone/>
            </a:pPr>
            <a:r>
              <a:rPr lang="en-US" altLang="en-US" sz="3200" b="1"/>
              <a:t>Based on Sp KT/V and 3x/wk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M.H. is 6 y old (16Kg) on regular HD.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Predialysis serum creatinine is 5mg/dL, Urea 80 mg/dL, Bicarbonate 21 mmol/L, Hb 8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and postdialysis urea 35 mg/dL.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The father is insisting the child is now better and it is in his best interest to shorten dialysis from 4 to 3 hrs.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>
                <a:solidFill>
                  <a:srgbClr val="800000"/>
                </a:solidFill>
              </a:rPr>
              <a:t>Do you agree?</a:t>
            </a:r>
            <a:r>
              <a:rPr lang="en-US" altLang="en-US">
                <a:solidFill>
                  <a:srgbClr val="8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M.H. is 6 y old (16Kg) on regular HD.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Predialysis serum creatinine is 5mg/dL, Urea 80 mg/dL, Bicarbonate 21 mmol/L, Hb 8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and postdialysis urea 35 mg/dL.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The father is insisting the child is now better and it is in his best interest to shorten dialysis from 4 to 3 hrs.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>
                <a:solidFill>
                  <a:srgbClr val="800000"/>
                </a:solidFill>
              </a:rPr>
              <a:t>Do you agree?</a:t>
            </a:r>
            <a:r>
              <a:rPr lang="en-US" altLang="en-US">
                <a:solidFill>
                  <a:srgbClr val="8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#1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On a 4 hr session: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- He has a URR 56%, uF 1000mL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t="25000" r="24231" b="17708"/>
          <a:stretch>
            <a:fillRect/>
          </a:stretch>
        </p:blipFill>
        <p:spPr bwMode="auto">
          <a:xfrm>
            <a:off x="2514600" y="0"/>
            <a:ext cx="6608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#1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On a 4 hr session: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- He has a URR 56%, uF 1000mL, </a:t>
            </a:r>
            <a:r>
              <a:rPr lang="en-US" altLang="en-US" b="1">
                <a:solidFill>
                  <a:srgbClr val="800000"/>
                </a:solidFill>
              </a:rPr>
              <a:t>KT/V of 1.0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- He is underweight and wasted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- He has poorly controlled anemia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He is asking for reducing session time</a:t>
            </a:r>
          </a:p>
          <a:p>
            <a:pPr>
              <a:buFont typeface="Wingdings" charset="2"/>
              <a:buNone/>
            </a:pPr>
            <a:r>
              <a:rPr lang="en-US" altLang="en-US" b="1" i="1">
                <a:solidFill>
                  <a:srgbClr val="800000"/>
                </a:solidFill>
              </a:rPr>
              <a:t>Do you agree?</a:t>
            </a:r>
            <a:endParaRPr lang="en-US" altLang="en-US" i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PD ??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In nephrology, adequacy first used to describe an appropriate dose of HD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Adequacy for peritoneal dialysis adopted later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Conceptual overall goal equivalent to HD,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calculations not equivalent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Quite similar to native renal clearance calculations 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b="1">
                <a:solidFill>
                  <a:srgbClr val="CC3300"/>
                </a:solidFill>
              </a:rPr>
              <a:t>Renal clearance: UxV/P</a:t>
            </a:r>
          </a:p>
          <a:p>
            <a:r>
              <a:rPr lang="en-US" altLang="en-US" b="1"/>
              <a:t>Or Urine urea conc x Urine volume / plasma urea concentration</a:t>
            </a:r>
          </a:p>
          <a:p>
            <a:pPr>
              <a:buFont typeface="Wingdings" charset="2"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b="1">
                <a:solidFill>
                  <a:srgbClr val="CC3300"/>
                </a:solidFill>
              </a:rPr>
              <a:t>Renal clearance: UxV/P</a:t>
            </a:r>
          </a:p>
          <a:p>
            <a:r>
              <a:rPr lang="en-US" altLang="en-US" b="1"/>
              <a:t>Or Urine urea conc x Urine volume / plasma urea concentration</a:t>
            </a:r>
          </a:p>
          <a:p>
            <a:pPr>
              <a:buFont typeface="Wingdings" charset="2"/>
              <a:buNone/>
            </a:pPr>
            <a:r>
              <a:rPr lang="en-US" altLang="en-US" sz="3200" b="1">
                <a:solidFill>
                  <a:srgbClr val="CC3300"/>
                </a:solidFill>
              </a:rPr>
              <a:t>Dialysis clearance: DxV/P</a:t>
            </a:r>
          </a:p>
          <a:p>
            <a:r>
              <a:rPr lang="en-US" altLang="en-US" b="1"/>
              <a:t>Or D/P ratio x Dialysate drain volume</a:t>
            </a:r>
          </a:p>
          <a:p>
            <a:pPr>
              <a:buFont typeface="Wingdings" charset="2"/>
              <a:buNone/>
            </a:pP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PD: weekly KT/V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2209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D/P ratio (urea)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X Dialysate volume per day = K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X 7 days =KT 		/ TBW = KT/V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Add native kidney clearance</a:t>
            </a:r>
          </a:p>
          <a:p>
            <a:pPr>
              <a:buFont typeface="Wingdings" charset="2"/>
              <a:buNone/>
            </a:pPr>
            <a:endParaRPr lang="en-US" altLang="en-US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4724400"/>
            <a:ext cx="5334000" cy="1198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>
                <a:solidFill>
                  <a:srgbClr val="CC3300"/>
                </a:solidFill>
              </a:rPr>
              <a:t>Minimally acceptable: 1.7-1.8</a:t>
            </a:r>
          </a:p>
          <a:p>
            <a:pPr>
              <a:spcBef>
                <a:spcPct val="50000"/>
              </a:spcBef>
            </a:pPr>
            <a:r>
              <a:rPr lang="en-US" altLang="en-US" sz="2800" b="1" i="0">
                <a:solidFill>
                  <a:srgbClr val="CC3300"/>
                </a:solidFill>
              </a:rPr>
              <a:t>Desirable target: 	  2.0</a:t>
            </a:r>
            <a:r>
              <a:rPr lang="en-US" altLang="en-US" i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14400" y="6110288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>
                <a:solidFill>
                  <a:srgbClr val="CC3300"/>
                </a:solidFill>
              </a:rPr>
              <a:t>+ Weekly creatinine clearnce 50L/ 1.73m2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PD: PET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800000"/>
                </a:solidFill>
              </a:rPr>
              <a:t>Measurement of equilibration (D/P ratios) of solutes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To assess membrane function (blood/ dialysate transport)</a:t>
            </a:r>
          </a:p>
          <a:p>
            <a:pPr>
              <a:lnSpc>
                <a:spcPct val="80000"/>
              </a:lnSpc>
            </a:pPr>
            <a:r>
              <a:rPr lang="en-US" altLang="en-US" sz="2400" b="1"/>
              <a:t>Steps:</a:t>
            </a:r>
          </a:p>
          <a:p>
            <a:pPr lvl="1">
              <a:lnSpc>
                <a:spcPct val="80000"/>
              </a:lnSpc>
            </a:pPr>
            <a:r>
              <a:rPr lang="en-US" altLang="en-US" sz="2600" b="1">
                <a:solidFill>
                  <a:srgbClr val="000000"/>
                </a:solidFill>
              </a:rPr>
              <a:t>Drain to dryness</a:t>
            </a:r>
          </a:p>
          <a:p>
            <a:pPr lvl="1">
              <a:lnSpc>
                <a:spcPct val="80000"/>
              </a:lnSpc>
            </a:pPr>
            <a:r>
              <a:rPr lang="en-US" altLang="en-US" sz="2600" b="1">
                <a:solidFill>
                  <a:srgbClr val="000000"/>
                </a:solidFill>
              </a:rPr>
              <a:t>Standard fill (2L or 40 mL/Kg, 2.27% glucose)</a:t>
            </a:r>
          </a:p>
          <a:p>
            <a:pPr lvl="1">
              <a:lnSpc>
                <a:spcPct val="80000"/>
              </a:lnSpc>
            </a:pPr>
            <a:r>
              <a:rPr lang="en-US" altLang="en-US" sz="2600" b="1">
                <a:solidFill>
                  <a:srgbClr val="000000"/>
                </a:solidFill>
              </a:rPr>
              <a:t>Sample dialysate at 0,2,4hrs, &amp; plasma (assumed constant)</a:t>
            </a:r>
            <a:endParaRPr lang="en-US" altLang="en-US"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762000"/>
          <a:ext cx="9144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Bitmap Image" r:id="rId3" imgW="4742857" imgH="2457143" progId="Paint.Picture">
                  <p:embed/>
                </p:oleObj>
              </mc:Choice>
              <mc:Fallback>
                <p:oleObj name="Bitmap Image" r:id="rId3" imgW="4742857" imgH="24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58674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/>
              <a:t>UF correlates with 4-hr D glucose and negatively with D/P creatinine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Values of PET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2438400"/>
            <a:ext cx="75438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600" b="1" i="0"/>
              <a:t>Peritoneal membrane transport classification</a:t>
            </a:r>
          </a:p>
          <a:p>
            <a:pPr>
              <a:buFontTx/>
              <a:buChar char="•"/>
            </a:pPr>
            <a:r>
              <a:rPr lang="en-US" altLang="en-US" sz="2600" b="1" i="0"/>
              <a:t>Predict dialysis dose</a:t>
            </a:r>
          </a:p>
          <a:p>
            <a:pPr>
              <a:buFontTx/>
              <a:buChar char="•"/>
            </a:pPr>
            <a:r>
              <a:rPr lang="en-US" altLang="en-US" sz="2600" b="1" i="0"/>
              <a:t>Choose peritoneal dialysis regime</a:t>
            </a:r>
          </a:p>
          <a:p>
            <a:pPr>
              <a:buFontTx/>
              <a:buChar char="•"/>
            </a:pPr>
            <a:r>
              <a:rPr lang="en-US" altLang="en-US" sz="2600" b="1" i="0"/>
              <a:t>Monitor peritoneal membrane function</a:t>
            </a:r>
          </a:p>
          <a:p>
            <a:pPr>
              <a:buFontTx/>
              <a:buChar char="•"/>
            </a:pPr>
            <a:r>
              <a:rPr lang="en-US" altLang="en-US" sz="2600" b="1" i="0"/>
              <a:t>Diagnose acute membrane injury</a:t>
            </a:r>
          </a:p>
          <a:p>
            <a:pPr>
              <a:buFontTx/>
              <a:buChar char="•"/>
            </a:pPr>
            <a:r>
              <a:rPr lang="en-US" altLang="en-US" sz="2600" b="1" i="0"/>
              <a:t>Diagnose causes of inadequate ultrafiltration</a:t>
            </a:r>
          </a:p>
          <a:p>
            <a:pPr>
              <a:buFontTx/>
              <a:buChar char="•"/>
            </a:pPr>
            <a:r>
              <a:rPr lang="en-US" altLang="en-US" sz="2600" b="1" i="0"/>
              <a:t>Diagnose causes of inadequate solute clearance</a:t>
            </a:r>
          </a:p>
          <a:p>
            <a:pPr>
              <a:buFontTx/>
              <a:buChar char="•"/>
            </a:pPr>
            <a:r>
              <a:rPr lang="en-US" altLang="en-US" sz="2600" b="1" i="0"/>
              <a:t>Estimate D/P ratio of a solute at a particular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086600" cy="1905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b="1"/>
              <a:t>Whenever dialysis is indicated, </a:t>
            </a:r>
          </a:p>
          <a:p>
            <a:pPr>
              <a:buFont typeface="Wingdings" charset="2"/>
              <a:buNone/>
            </a:pPr>
            <a:r>
              <a:rPr lang="en-US" altLang="en-US" sz="3200" b="1"/>
              <a:t>the patient should receive ADEQUATE DIALYSIS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4114800"/>
            <a:ext cx="7696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How would you define, based on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intent of REPLACING RENAL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very restrictive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Do PET &amp; clearance after 6w, repeat clearance q6Mo: </a:t>
            </a:r>
          </a:p>
          <a:p>
            <a:r>
              <a:rPr lang="en-US" altLang="en-US" b="1"/>
              <a:t>Transport is related to target dwell time (high=fast)</a:t>
            </a:r>
          </a:p>
          <a:p>
            <a:r>
              <a:rPr lang="en-US" altLang="en-US" b="1"/>
              <a:t>Dialysis dose shall depend on dialysate volume when time is optimum</a:t>
            </a:r>
          </a:p>
          <a:p>
            <a:r>
              <a:rPr lang="en-US" altLang="en-US" b="1"/>
              <a:t>Consider volume tolerance (vs ++runs)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#2		</a:t>
            </a:r>
            <a:r>
              <a:rPr lang="en-US" altLang="en-US" i="1">
                <a:solidFill>
                  <a:schemeClr val="tx1"/>
                </a:solidFill>
              </a:rPr>
              <a:t>IS THAT OK?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A.S. is two yrs old, 10 Kg weight on CAPD with 4 exchanges per day of 400 mL each. She is still passing urine &amp; has the following lab results: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</a:rPr>
              <a:t>Blood Urea 90mg/dL		Creatinine 4mg/dL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</a:rPr>
              <a:t>Dialysate drained 1800mL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000000"/>
                </a:solidFill>
              </a:rPr>
              <a:t>Dialysate Urea	80mg/dL	Creatinine 3mg/dL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663300"/>
                </a:solidFill>
              </a:rPr>
              <a:t>Urine volume 200mL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663300"/>
                </a:solidFill>
              </a:rPr>
              <a:t>Urine Urea	100mg/dL		Creatinine 8mg/dL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#2		</a:t>
            </a:r>
            <a:r>
              <a:rPr lang="en-US" altLang="en-US" i="1">
                <a:solidFill>
                  <a:schemeClr val="tx1"/>
                </a:solidFill>
              </a:rPr>
              <a:t>IS THAT OK?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14800"/>
          </a:xfrm>
        </p:spPr>
        <p:txBody>
          <a:bodyPr/>
          <a:lstStyle/>
          <a:p>
            <a:r>
              <a:rPr lang="en-US" altLang="en-US" b="1"/>
              <a:t>10 Kg </a:t>
            </a:r>
            <a:r>
              <a:rPr lang="en-US" altLang="en-US" b="1">
                <a:sym typeface="Wingdings" charset="2"/>
              </a:rPr>
              <a:t></a:t>
            </a:r>
            <a:r>
              <a:rPr lang="en-US" altLang="en-US" b="1"/>
              <a:t> V=6000 mL</a:t>
            </a:r>
          </a:p>
          <a:p>
            <a:r>
              <a:rPr lang="en-US" altLang="en-US" b="1"/>
              <a:t>D/P Urea= 80/90</a:t>
            </a:r>
          </a:p>
          <a:p>
            <a:r>
              <a:rPr lang="en-US" altLang="en-US" b="1"/>
              <a:t>K= 80/90X1800=1600mL/day</a:t>
            </a:r>
          </a:p>
          <a:p>
            <a:r>
              <a:rPr lang="en-US" altLang="en-US" b="1"/>
              <a:t>Weekly KT=1600X7=11200mL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#2		</a:t>
            </a:r>
            <a:r>
              <a:rPr lang="en-US" altLang="en-US" i="1">
                <a:solidFill>
                  <a:schemeClr val="tx1"/>
                </a:solidFill>
              </a:rPr>
              <a:t>IS THAT OK?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14800"/>
          </a:xfrm>
        </p:spPr>
        <p:txBody>
          <a:bodyPr/>
          <a:lstStyle/>
          <a:p>
            <a:r>
              <a:rPr lang="en-US" altLang="en-US" b="1"/>
              <a:t>10 Kg </a:t>
            </a:r>
            <a:r>
              <a:rPr lang="en-US" altLang="en-US" b="1">
                <a:sym typeface="Wingdings" charset="2"/>
              </a:rPr>
              <a:t></a:t>
            </a:r>
            <a:r>
              <a:rPr lang="en-US" altLang="en-US" b="1"/>
              <a:t> V=6000 mL</a:t>
            </a:r>
          </a:p>
          <a:p>
            <a:r>
              <a:rPr lang="en-US" altLang="en-US" b="1"/>
              <a:t>D/P Urea= 80/90</a:t>
            </a:r>
          </a:p>
          <a:p>
            <a:r>
              <a:rPr lang="en-US" altLang="en-US" b="1"/>
              <a:t>K= 80/90X1800=1600mL/day</a:t>
            </a:r>
          </a:p>
          <a:p>
            <a:r>
              <a:rPr lang="en-US" altLang="en-US" b="1"/>
              <a:t>Weekly KT=1600X7=11200mL</a:t>
            </a:r>
          </a:p>
          <a:p>
            <a:r>
              <a:rPr lang="en-US" altLang="en-US" b="1"/>
              <a:t>Urine urea Cl =100X200/90=222mL/day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=1554mL/wk</a:t>
            </a:r>
          </a:p>
          <a:p>
            <a:r>
              <a:rPr lang="en-US" altLang="en-US" b="1"/>
              <a:t>Total KT=12754mL</a:t>
            </a:r>
          </a:p>
          <a:p>
            <a:r>
              <a:rPr lang="en-US" altLang="en-US" b="1"/>
              <a:t>Weekly KT/V=2.13 	</a:t>
            </a:r>
            <a:r>
              <a:rPr lang="en-US" altLang="en-US" b="1">
                <a:solidFill>
                  <a:srgbClr val="800000"/>
                </a:solidFill>
              </a:rPr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#2		</a:t>
            </a:r>
            <a:r>
              <a:rPr lang="en-US" altLang="en-US" i="1">
                <a:solidFill>
                  <a:schemeClr val="tx1"/>
                </a:solidFill>
              </a:rPr>
              <a:t>CREAT?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14800"/>
          </a:xfrm>
        </p:spPr>
        <p:txBody>
          <a:bodyPr/>
          <a:lstStyle/>
          <a:p>
            <a:r>
              <a:rPr lang="en-US" altLang="en-US" b="1"/>
              <a:t>10 Kg </a:t>
            </a:r>
            <a:r>
              <a:rPr lang="en-US" altLang="en-US" b="1">
                <a:sym typeface="Wingdings" charset="2"/>
              </a:rPr>
              <a:t> </a:t>
            </a:r>
            <a:r>
              <a:rPr lang="en-US" altLang="en-US" b="1"/>
              <a:t>V=6000 mL</a:t>
            </a:r>
          </a:p>
          <a:p>
            <a:r>
              <a:rPr lang="en-US" altLang="en-US" b="1"/>
              <a:t>D/P Crea= 3/4 </a:t>
            </a:r>
            <a:r>
              <a:rPr lang="en-US" altLang="en-US" b="1">
                <a:sym typeface="Wingdings" charset="2"/>
              </a:rPr>
              <a:t> </a:t>
            </a:r>
            <a:r>
              <a:rPr lang="en-US" altLang="en-US" b="1"/>
              <a:t>K= 3/4X1800=1350mL/day</a:t>
            </a:r>
          </a:p>
          <a:p>
            <a:r>
              <a:rPr lang="en-US" altLang="en-US" b="1"/>
              <a:t>Weekly Cl=1350X7= 9450mL</a:t>
            </a:r>
          </a:p>
          <a:p>
            <a:r>
              <a:rPr lang="en-US" altLang="en-US" b="1"/>
              <a:t>Urine crea clearance=8X200/4=400mL/day</a:t>
            </a:r>
          </a:p>
          <a:p>
            <a:pPr>
              <a:buFont typeface="Wingdings" charset="2"/>
              <a:buNone/>
            </a:pPr>
            <a:r>
              <a:rPr lang="en-US" altLang="en-US" b="1"/>
              <a:t>=2800mL/wk</a:t>
            </a:r>
          </a:p>
          <a:p>
            <a:r>
              <a:rPr lang="en-US" altLang="en-US" b="1"/>
              <a:t>CCl=12.25 L/wk</a:t>
            </a:r>
          </a:p>
          <a:p>
            <a:r>
              <a:rPr lang="en-US" altLang="en-US" b="1"/>
              <a:t>BSA= 0.47 </a:t>
            </a:r>
            <a:r>
              <a:rPr lang="en-US" altLang="en-US" b="1">
                <a:sym typeface="Wingdings" charset="2"/>
              </a:rPr>
              <a:t> </a:t>
            </a:r>
            <a:r>
              <a:rPr lang="en-US" altLang="en-US" b="1"/>
              <a:t>CCl= 45L/wk/1.73m2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ADEQUATE DIALYSIS?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CC3300"/>
                </a:solidFill>
              </a:rPr>
              <a:t>KT/v is based on urea (Mwt 60)</a:t>
            </a:r>
          </a:p>
          <a:p>
            <a:r>
              <a:rPr lang="en-US" altLang="en-US" b="1"/>
              <a:t>Adequate fluid control</a:t>
            </a:r>
          </a:p>
          <a:p>
            <a:r>
              <a:rPr lang="en-US" altLang="en-US" b="1"/>
              <a:t>MMwt clearance (role of convection)</a:t>
            </a:r>
          </a:p>
          <a:p>
            <a:r>
              <a:rPr lang="en-US" altLang="en-US" b="1"/>
              <a:t>Minimization of dialysis- associated morbidities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Fluid control: dry weight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b="1">
                <a:solidFill>
                  <a:srgbClr val="800000"/>
                </a:solidFill>
              </a:rPr>
              <a:t>The goal is to render pt euvolemic</a:t>
            </a:r>
          </a:p>
          <a:p>
            <a:r>
              <a:rPr lang="en-US" altLang="en-US" sz="2600" b="1"/>
              <a:t>With intermittent fluid removal on HD, tolerance of extra fluid removal becomes an issue (uF vs refill)</a:t>
            </a:r>
          </a:p>
          <a:p>
            <a:r>
              <a:rPr lang="en-US" altLang="en-US" sz="2600" b="1"/>
              <a:t>Was defined as </a:t>
            </a:r>
            <a:r>
              <a:rPr lang="en-US" altLang="en-US" sz="2600" b="1" i="1">
                <a:solidFill>
                  <a:srgbClr val="000000"/>
                </a:solidFill>
              </a:rPr>
              <a:t>the lowest post Dx weight a patient can tolerate without the development of symptoms or hypotension !! </a:t>
            </a:r>
          </a:p>
          <a:p>
            <a:pPr>
              <a:buFont typeface="Wingdings" charset="2"/>
              <a:buNone/>
            </a:pPr>
            <a:r>
              <a:rPr lang="en-US" altLang="en-US" sz="2600" b="1" i="1">
                <a:solidFill>
                  <a:srgbClr val="000000"/>
                </a:solidFill>
              </a:rPr>
              <a:t>					Henderson LW; 1980</a:t>
            </a:r>
          </a:p>
          <a:p>
            <a:endParaRPr lang="en-US" altLang="en-US" sz="2600" b="1" i="1">
              <a:solidFill>
                <a:srgbClr val="000000"/>
              </a:solidFill>
            </a:endParaRPr>
          </a:p>
          <a:p>
            <a:endParaRPr lang="en-US" alt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36458" r="41801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36458" r="41801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715000" y="2209800"/>
            <a:ext cx="2743200" cy="11874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No (&lt;5%) change in bl vol </a:t>
            </a:r>
            <a:r>
              <a:rPr lang="en-US" altLang="en-US" sz="2400" b="1" i="0">
                <a:sym typeface="Wingdings" charset="2"/>
              </a:rPr>
              <a:t> more to remove</a:t>
            </a:r>
            <a:endParaRPr lang="en-US" altLang="en-US" sz="2400" b="1" i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1676400"/>
            <a:ext cx="2743200" cy="11874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Rapid/ excessive drop </a:t>
            </a:r>
            <a:r>
              <a:rPr lang="en-US" altLang="en-US" sz="2400" b="1" i="0">
                <a:sym typeface="Wingdings" charset="2"/>
              </a:rPr>
              <a:t> too rapid uF</a:t>
            </a:r>
            <a:endParaRPr lang="en-US" altLang="en-US" sz="2400" b="1" i="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038600" y="3384550"/>
            <a:ext cx="3657600" cy="21002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/>
              <a:t>Progressive decline (max 8% 1</a:t>
            </a:r>
            <a:r>
              <a:rPr lang="en-US" altLang="en-US" sz="2400" b="1" i="0" baseline="30000"/>
              <a:t>st</a:t>
            </a:r>
            <a:r>
              <a:rPr lang="en-US" altLang="en-US" sz="2400" b="1" i="0"/>
              <a:t> hr, 4%/h, 16% total) </a:t>
            </a:r>
            <a:r>
              <a:rPr lang="en-US" altLang="en-US" sz="2400" b="1" i="0">
                <a:sym typeface="Wingdings" charset="2"/>
              </a:rPr>
              <a:t> OK</a:t>
            </a:r>
            <a:endParaRPr lang="en-US" altLang="en-US" sz="2400" b="1" i="0"/>
          </a:p>
          <a:p>
            <a:pPr>
              <a:spcBef>
                <a:spcPct val="50000"/>
              </a:spcBef>
            </a:pPr>
            <a:r>
              <a:rPr lang="en-US" altLang="en-US" sz="2400" b="1" i="0"/>
              <a:t>+ve refill </a:t>
            </a:r>
            <a:r>
              <a:rPr lang="en-US" altLang="en-US" sz="2400" b="1" i="0">
                <a:sym typeface="Wingdings" charset="2"/>
              </a:rPr>
              <a:t> more to remove</a:t>
            </a:r>
            <a:r>
              <a:rPr lang="en-US" altLang="en-US" sz="2400" b="1" i="0"/>
              <a:t> 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771525" y="609600"/>
            <a:ext cx="2428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contourW="127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charset="0"/>
                <a:ea typeface="Arial Black" charset="0"/>
                <a:cs typeface="Arial Black" charset="0"/>
              </a:rPr>
              <a:t>BVM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Fluid control: assessment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Clinical</a:t>
            </a:r>
          </a:p>
          <a:p>
            <a:r>
              <a:rPr lang="en-US" altLang="en-US" sz="2600" b="1"/>
              <a:t>Evidence of overload (HTN, oedema, ..)</a:t>
            </a:r>
          </a:p>
          <a:p>
            <a:r>
              <a:rPr lang="en-US" altLang="en-US" sz="2600" b="1"/>
              <a:t>Silent (subclinical) overload</a:t>
            </a:r>
          </a:p>
          <a:p>
            <a:r>
              <a:rPr lang="en-US" altLang="en-US" sz="2600" b="1"/>
              <a:t>Dialytic hypotensive episodes</a:t>
            </a:r>
          </a:p>
          <a:p>
            <a:r>
              <a:rPr lang="en-US" altLang="en-US" sz="2600" b="1"/>
              <a:t>Dehydration, hypovolemia</a:t>
            </a:r>
          </a:p>
          <a:p>
            <a:pPr>
              <a:buFont typeface="Wingdings" charset="2"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Supplemental tools</a:t>
            </a:r>
          </a:p>
          <a:p>
            <a:r>
              <a:rPr lang="en-US" altLang="en-US" sz="2600" b="1"/>
              <a:t>CVP, IVC, Bioimpedance, BVM</a:t>
            </a:r>
          </a:p>
          <a:p>
            <a:pPr>
              <a:buFont typeface="Wingdings" charset="2"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Change:</a:t>
            </a:r>
            <a:r>
              <a:rPr lang="en-US" altLang="en-US" sz="2600" b="1"/>
              <a:t> ++ dry wt with Growth, with				++ in muscle/fat with </a:t>
            </a:r>
            <a:r>
              <a:rPr lang="en-US" altLang="en-US" sz="2600"/>
              <a:t>↓</a:t>
            </a:r>
            <a:r>
              <a:rPr lang="en-US" altLang="en-US" sz="2600" b="1"/>
              <a:t> uremia</a:t>
            </a:r>
          </a:p>
          <a:p>
            <a:endParaRPr lang="en-US" alt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r>
              <a:rPr lang="en-US" altLang="en-US" sz="4400"/>
              <a:t>The start ….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b="1"/>
              <a:t>Kolff, a Dutch physician constructed the first working dialyzer in 1943 during the Nazi occupation of the Netherlands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Using sausage casings, beverage cans, a washing machine, and other items 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16 patients with ARF unsuccessfully treated 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In 1945, a 67-year-old comatose woman regained consciousness following 11 hours of HD and lived 7 yrs before dying from an unrelated condition.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ACUTE CRITICAL CASES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382000" cy="4191000"/>
          </a:xfrm>
        </p:spPr>
        <p:txBody>
          <a:bodyPr/>
          <a:lstStyle/>
          <a:p>
            <a:r>
              <a:rPr lang="en-US" altLang="en-US" sz="2600" b="1"/>
              <a:t>Fluid control may be the most important indication/ target</a:t>
            </a:r>
          </a:p>
          <a:p>
            <a:r>
              <a:rPr lang="en-US" altLang="en-US" sz="2600" b="1"/>
              <a:t>Correction of electrolyte-acid/base also required</a:t>
            </a:r>
          </a:p>
          <a:p>
            <a:r>
              <a:rPr lang="en-US" altLang="en-US" sz="2600" b="1"/>
              <a:t>MMWT (eg cytokines) clearance could help</a:t>
            </a:r>
          </a:p>
          <a:p>
            <a:r>
              <a:rPr lang="en-US" altLang="en-US" sz="2600" b="1"/>
              <a:t>High small MWT clearance is important in hypercatabolic patients</a:t>
            </a:r>
          </a:p>
          <a:p>
            <a:r>
              <a:rPr lang="en-US" altLang="en-US" sz="2600" b="1"/>
              <a:t>Hemodynamic instability commonly a concern</a:t>
            </a:r>
          </a:p>
          <a:p>
            <a:r>
              <a:rPr lang="en-US" altLang="en-US" sz="2600" b="1"/>
              <a:t>Achieving KT/V recommended for chronic dialysis has little relevance in critically ill patients</a:t>
            </a:r>
          </a:p>
          <a:p>
            <a:endParaRPr lang="en-US" alt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ACUTE DIALYSIS: The options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91000"/>
          </a:xfrm>
        </p:spPr>
        <p:txBody>
          <a:bodyPr/>
          <a:lstStyle/>
          <a:p>
            <a:r>
              <a:rPr lang="en-US" altLang="en-US" sz="3200" b="1"/>
              <a:t>Acute P.D.</a:t>
            </a:r>
          </a:p>
          <a:p>
            <a:r>
              <a:rPr lang="en-US" altLang="en-US" sz="3200" b="1"/>
              <a:t>Conventional acute H.D.</a:t>
            </a:r>
          </a:p>
          <a:p>
            <a:r>
              <a:rPr lang="en-US" altLang="en-US" sz="3200" b="1"/>
              <a:t>SLED</a:t>
            </a:r>
          </a:p>
          <a:p>
            <a:r>
              <a:rPr lang="en-US" altLang="en-US" sz="3200" b="1"/>
              <a:t>CRRT</a:t>
            </a:r>
          </a:p>
          <a:p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85" name="Group 77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81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AHD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Solute Clearance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 CVVH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 HDF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79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MMWT Clearance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Minimal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 oHDF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Yes </a:t>
                      </a:r>
                      <a:r>
                        <a:rPr kumimoji="0" lang="el-GR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</a:t>
                      </a: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HF volume</a:t>
                      </a:r>
                      <a:endParaRPr kumimoji="0" lang="el-GR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81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Fluid Removal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Rapid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79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Control of outcomes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77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Physio-logical?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981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&amp; difficulty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 HD +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Case#3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077200" cy="372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N.M., a 10-yr old (20 Kg) boy first presented with bilateral atrophic kidneys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Serum creatinine 13mg/dL, urea 280mg/dL, K 7mmol/L, pH 7.1, HCO3 6mmol/L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/>
              <a:t>He will be dialyzed using a blood flow of 100ml/min on a dialyser with urea clearance of 80ml/min for that flow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</a:rPr>
              <a:t>How long should the first dialysis session be given that he is estimated to need to remove 1000 mL of fluid during dialysis?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dialysis &amp; disequilibrium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191000"/>
          </a:xfrm>
        </p:spPr>
        <p:txBody>
          <a:bodyPr/>
          <a:lstStyle/>
          <a:p>
            <a:r>
              <a:rPr lang="en-US" altLang="en-US" b="1"/>
              <a:t>Target urea reduction 30%-40%</a:t>
            </a:r>
          </a:p>
          <a:p>
            <a:r>
              <a:rPr lang="en-US" altLang="en-US" b="1"/>
              <a:t>Mostly equals KT/V of 0.4-0.5</a:t>
            </a:r>
          </a:p>
          <a:p>
            <a:r>
              <a:rPr lang="en-US" altLang="en-US" b="1"/>
              <a:t>Knowing V (=TBW) and K (dialyzer and blood flow), calculate session time</a:t>
            </a: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Case#3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077200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V= 20x 0.6 = 12 L</a:t>
            </a:r>
          </a:p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K= 80 mL/min</a:t>
            </a:r>
          </a:p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For KT/V= 0.4</a:t>
            </a:r>
          </a:p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80x T / 12000 = 0.4</a:t>
            </a:r>
          </a:p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T= 60 min.</a:t>
            </a:r>
          </a:p>
          <a:p>
            <a:pPr>
              <a:lnSpc>
                <a:spcPct val="90000"/>
              </a:lnSpc>
            </a:pPr>
            <a:r>
              <a:rPr lang="en-US" altLang="en-US" sz="3200" b="1">
                <a:solidFill>
                  <a:srgbClr val="000000"/>
                </a:solidFill>
              </a:rPr>
              <a:t>But UF should take longer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r>
              <a:rPr lang="en-US" altLang="en-US" sz="4400"/>
              <a:t>Adequacy is a concept, </a:t>
            </a:r>
            <a:br>
              <a:rPr lang="en-US" altLang="en-US" sz="4400"/>
            </a:br>
            <a:r>
              <a:rPr lang="en-US" altLang="en-US" sz="4400"/>
              <a:t>not just a number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93025" cy="4495800"/>
          </a:xfrm>
        </p:spPr>
        <p:txBody>
          <a:bodyPr/>
          <a:lstStyle/>
          <a:p>
            <a:r>
              <a:rPr lang="en-US" altLang="en-US" b="1">
                <a:solidFill>
                  <a:srgbClr val="CC3300"/>
                </a:solidFill>
              </a:rPr>
              <a:t>In a narrow sense</a:t>
            </a:r>
            <a:r>
              <a:rPr lang="en-US" altLang="en-US" b="1"/>
              <a:t>, adequate small MWT solute clearance</a:t>
            </a:r>
          </a:p>
          <a:p>
            <a:r>
              <a:rPr lang="en-US" altLang="en-US" b="1">
                <a:solidFill>
                  <a:srgbClr val="CC3300"/>
                </a:solidFill>
              </a:rPr>
              <a:t>More broadly</a:t>
            </a:r>
          </a:p>
          <a:p>
            <a:pPr lvl="1"/>
            <a:r>
              <a:rPr lang="en-US" altLang="en-US" sz="2800" b="1"/>
              <a:t>Fluid status		- Acid-base</a:t>
            </a:r>
          </a:p>
          <a:p>
            <a:pPr lvl="1"/>
            <a:r>
              <a:rPr lang="en-US" altLang="en-US" sz="2800" b="1"/>
              <a:t>Mineral metabolism</a:t>
            </a:r>
          </a:p>
          <a:p>
            <a:pPr lvl="1"/>
            <a:r>
              <a:rPr lang="en-US" altLang="en-US" sz="2800" b="1"/>
              <a:t>Middle MWT</a:t>
            </a:r>
          </a:p>
          <a:p>
            <a:pPr lvl="1"/>
            <a:r>
              <a:rPr lang="en-US" altLang="en-US" sz="2800" b="1"/>
              <a:t>Nutrition, anemia, growth &amp; activity</a:t>
            </a:r>
          </a:p>
          <a:p>
            <a:pPr lvl="1"/>
            <a:r>
              <a:rPr lang="en-US" altLang="en-US" sz="2800" b="1"/>
              <a:t>Long-term outcomes</a:t>
            </a:r>
          </a:p>
          <a:p>
            <a:r>
              <a:rPr lang="en-US" altLang="en-US" b="1">
                <a:solidFill>
                  <a:srgbClr val="CC3300"/>
                </a:solidFill>
              </a:rPr>
              <a:t>How the patient feels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17708" r="32431" b="15625"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924800" cy="1143000"/>
          </a:xfrm>
        </p:spPr>
        <p:txBody>
          <a:bodyPr/>
          <a:lstStyle/>
          <a:p>
            <a:r>
              <a:rPr lang="en-US" altLang="en-US" sz="4400"/>
              <a:t>Adequacy is a concept, </a:t>
            </a:r>
            <a:br>
              <a:rPr lang="en-US" altLang="en-US" sz="4400"/>
            </a:br>
            <a:r>
              <a:rPr lang="en-US" altLang="en-US" sz="4400"/>
              <a:t>not just a number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400" b="1">
                <a:solidFill>
                  <a:srgbClr val="CC3300"/>
                </a:solidFill>
              </a:rPr>
              <a:t>The optimum measurement of adequacy is not yet there !!!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3400" b="1">
                <a:solidFill>
                  <a:srgbClr val="CC3300"/>
                </a:solidFill>
              </a:rPr>
              <a:t>Use available measurements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3400" b="1">
                <a:solidFill>
                  <a:srgbClr val="CC3300"/>
                </a:solidFill>
              </a:rPr>
              <a:t>and Consider the patients’ overall condition</a:t>
            </a:r>
          </a:p>
          <a:p>
            <a:pPr>
              <a:lnSpc>
                <a:spcPct val="90000"/>
              </a:lnSpc>
            </a:pPr>
            <a:endParaRPr lang="en-US" altLang="en-US" sz="3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IMG_20160310_224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1"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943600" y="1600200"/>
            <a:ext cx="1828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629400" y="228600"/>
            <a:ext cx="685800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0"/>
              <a:t>T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H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A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N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K</a:t>
            </a:r>
          </a:p>
          <a:p>
            <a:pPr>
              <a:spcBef>
                <a:spcPct val="50000"/>
              </a:spcBef>
            </a:pPr>
            <a:endParaRPr lang="en-US" altLang="en-US" sz="3200" b="1" i="0"/>
          </a:p>
          <a:p>
            <a:pPr>
              <a:spcBef>
                <a:spcPct val="50000"/>
              </a:spcBef>
            </a:pPr>
            <a:r>
              <a:rPr lang="en-US" altLang="en-US" sz="3200" b="1" i="0"/>
              <a:t>Y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3200" b="1" i="0"/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r>
              <a:rPr lang="en-US" altLang="en-US" sz="4400"/>
              <a:t>The start 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001000" cy="3724275"/>
          </a:xfrm>
        </p:spPr>
        <p:txBody>
          <a:bodyPr/>
          <a:lstStyle/>
          <a:p>
            <a:r>
              <a:rPr lang="en-US" altLang="en-US" b="1"/>
              <a:t>A desperate attempt to rescue</a:t>
            </a:r>
          </a:p>
          <a:p>
            <a:r>
              <a:rPr lang="en-US" altLang="en-US" b="1"/>
              <a:t>VA largely acute non-renewable; using intra-arterial rigid devices</a:t>
            </a:r>
          </a:p>
          <a:p>
            <a:r>
              <a:rPr lang="en-US" altLang="en-US" b="1">
                <a:solidFill>
                  <a:srgbClr val="800000"/>
                </a:solidFill>
              </a:rPr>
              <a:t>The kidney has been the first solid organ whose function was approximated by a synthetic device </a:t>
            </a:r>
          </a:p>
          <a:p>
            <a:r>
              <a:rPr lang="en-US" altLang="en-US" b="1"/>
              <a:t>And is so far the ONLY for long-term replacement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086600" cy="1905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 b="1"/>
              <a:t>Whenever dialysis is indicated, </a:t>
            </a:r>
          </a:p>
          <a:p>
            <a:pPr>
              <a:buFont typeface="Wingdings" charset="2"/>
              <a:buNone/>
            </a:pPr>
            <a:r>
              <a:rPr lang="en-US" altLang="en-US" sz="3200" b="1"/>
              <a:t>the patient should receive ADEQUATE DIALYSIS </a:t>
            </a:r>
            <a:r>
              <a:rPr lang="en-US" altLang="en-US" sz="3200" b="1" i="1">
                <a:solidFill>
                  <a:srgbClr val="CC3300"/>
                </a:solidFill>
              </a:rPr>
              <a:t>for</a:t>
            </a:r>
          </a:p>
          <a:p>
            <a:pPr>
              <a:buFont typeface="Wingdings" charset="2"/>
              <a:buNone/>
            </a:pPr>
            <a:endParaRPr lang="en-US" altLang="en-US" sz="3200" b="1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19200" y="4191000"/>
            <a:ext cx="4724400" cy="2438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en-US" sz="3200" b="1" i="0">
                <a:solidFill>
                  <a:srgbClr val="CC3300"/>
                </a:solidFill>
              </a:rPr>
              <a:t>GOAL</a:t>
            </a:r>
          </a:p>
          <a:p>
            <a:r>
              <a:rPr lang="en-US" altLang="en-US" sz="3200" b="1" i="0"/>
              <a:t>Survival</a:t>
            </a:r>
          </a:p>
          <a:p>
            <a:r>
              <a:rPr lang="en-US" altLang="en-US" sz="3200" b="1" i="0"/>
              <a:t>Minimizing morbidity</a:t>
            </a:r>
          </a:p>
          <a:p>
            <a:r>
              <a:rPr lang="en-US" altLang="en-US" sz="3200" b="1" i="0"/>
              <a:t>Quality of life</a:t>
            </a:r>
          </a:p>
          <a:p>
            <a:endParaRPr lang="en-US" altLang="en-US" sz="3200" b="1" i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0800" y="4191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i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72200" y="5334000"/>
            <a:ext cx="2819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US" altLang="en-US" sz="2600" b="1" i="0">
                <a:solidFill>
                  <a:srgbClr val="000000"/>
                </a:solidFill>
              </a:rPr>
              <a:t>Given the effect of dialysis itself on these !!!</a:t>
            </a:r>
            <a:endParaRPr lang="en-US" altLang="en-US" sz="260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 animBg="1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1371600"/>
          </a:xfrm>
        </p:spPr>
        <p:txBody>
          <a:bodyPr/>
          <a:lstStyle/>
          <a:p>
            <a:r>
              <a:rPr lang="en-US" altLang="en-US" sz="3200" b="1"/>
              <a:t>What constitutes adequate dialysis?</a:t>
            </a:r>
          </a:p>
          <a:p>
            <a:r>
              <a:rPr lang="en-US" altLang="en-US" sz="3200" b="1"/>
              <a:t>Can we measure dialysis?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r>
              <a:rPr lang="en-US" altLang="en-US" sz="3200" b="1"/>
              <a:t>What constitutes adequate dialysis?</a:t>
            </a:r>
          </a:p>
          <a:p>
            <a:r>
              <a:rPr lang="en-US" altLang="en-US" sz="3200" b="1">
                <a:solidFill>
                  <a:srgbClr val="CC3300"/>
                </a:solidFill>
              </a:rPr>
              <a:t>Can we measure dialysis?</a:t>
            </a:r>
          </a:p>
          <a:p>
            <a:pPr>
              <a:buFont typeface="Wingdings" charset="2"/>
              <a:buNone/>
            </a:pPr>
            <a:r>
              <a:rPr lang="en-US" altLang="en-US" sz="3200" b="1" i="1" u="sng"/>
              <a:t>Measurements related to native KF</a:t>
            </a:r>
          </a:p>
          <a:p>
            <a:pPr lvl="1"/>
            <a:r>
              <a:rPr lang="en-US" altLang="en-US" sz="3200" b="1"/>
              <a:t>Urea and creatinine</a:t>
            </a:r>
          </a:p>
          <a:p>
            <a:pPr lvl="1"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Common, yet far from ideal !!!</a:t>
            </a:r>
          </a:p>
          <a:p>
            <a:pPr lvl="1"/>
            <a:r>
              <a:rPr lang="en-US" altLang="en-US" sz="3200" b="1"/>
              <a:t>Clearance</a:t>
            </a:r>
          </a:p>
          <a:p>
            <a:pPr lvl="1"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Extent of removal independent of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Frank Gotch introduced the concept of adequacy of dialysis </a:t>
            </a:r>
          </a:p>
          <a:p>
            <a:r>
              <a:rPr lang="en-US" altLang="en-US" b="1"/>
              <a:t>when he proposed the ‘Urea Clearance’ concept </a:t>
            </a:r>
          </a:p>
          <a:p>
            <a:r>
              <a:rPr lang="en-US" altLang="en-US" b="1"/>
              <a:t>as a measure of dialysis efficacy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318</TotalTime>
  <Words>1522</Words>
  <Application>Microsoft Macintosh PowerPoint</Application>
  <PresentationFormat>On-screen Show (4:3)</PresentationFormat>
  <Paragraphs>287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Wingdings</vt:lpstr>
      <vt:lpstr>Times New Roman</vt:lpstr>
      <vt:lpstr>Capsules</vt:lpstr>
      <vt:lpstr>Bitmap Image</vt:lpstr>
      <vt:lpstr>DIALYSIS ADEQUACY</vt:lpstr>
      <vt:lpstr>Case #1</vt:lpstr>
      <vt:lpstr>PowerPoint Presentation</vt:lpstr>
      <vt:lpstr>The start ….</vt:lpstr>
      <vt:lpstr>The start …</vt:lpstr>
      <vt:lpstr>PowerPoint Presentation</vt:lpstr>
      <vt:lpstr>PowerPoint Presentation</vt:lpstr>
      <vt:lpstr>PowerPoint Presentation</vt:lpstr>
      <vt:lpstr>PowerPoint Presentation</vt:lpstr>
      <vt:lpstr>KT/V: HD Clearance Concept</vt:lpstr>
      <vt:lpstr>The ‘very’ basic concept</vt:lpstr>
      <vt:lpstr>The ‘very’ basic concept</vt:lpstr>
      <vt:lpstr>The ‘very’ basic concept</vt:lpstr>
      <vt:lpstr>How KT/V is calculated</vt:lpstr>
      <vt:lpstr>How KT/V is calculated</vt:lpstr>
      <vt:lpstr>The 2-pool Kt/V model  Urea is more rapidly removed from ECF</vt:lpstr>
      <vt:lpstr>The 2-pool Kt/V model  Urea is more rapidly removed from ECF</vt:lpstr>
      <vt:lpstr>The 2-pool Kt/V model  Urea is more rapidly removed from ECF</vt:lpstr>
      <vt:lpstr>KT/V TARGETS</vt:lpstr>
      <vt:lpstr>Case #1</vt:lpstr>
      <vt:lpstr>Case #1</vt:lpstr>
      <vt:lpstr>Case #1</vt:lpstr>
      <vt:lpstr>PD ??</vt:lpstr>
      <vt:lpstr>PD</vt:lpstr>
      <vt:lpstr>PD</vt:lpstr>
      <vt:lpstr>PD: weekly KT/V</vt:lpstr>
      <vt:lpstr>PD: PET</vt:lpstr>
      <vt:lpstr>PowerPoint Presentation</vt:lpstr>
      <vt:lpstr>Values of PET</vt:lpstr>
      <vt:lpstr>A very restrictive summary</vt:lpstr>
      <vt:lpstr>Case #2  IS THAT OK?</vt:lpstr>
      <vt:lpstr>Case #2  IS THAT OK?</vt:lpstr>
      <vt:lpstr>Case #2  IS THAT OK?</vt:lpstr>
      <vt:lpstr>Case #2  CREAT?</vt:lpstr>
      <vt:lpstr>ADEQUATE DIALYSIS?</vt:lpstr>
      <vt:lpstr>Fluid control: dry weight</vt:lpstr>
      <vt:lpstr>PowerPoint Presentation</vt:lpstr>
      <vt:lpstr>PowerPoint Presentation</vt:lpstr>
      <vt:lpstr>Fluid control: assessment</vt:lpstr>
      <vt:lpstr>ACUTE CRITICAL CASES</vt:lpstr>
      <vt:lpstr>ACUTE DIALYSIS: The options</vt:lpstr>
      <vt:lpstr>PowerPoint Presentation</vt:lpstr>
      <vt:lpstr>Case#3</vt:lpstr>
      <vt:lpstr>First dialysis &amp; disequilibrium</vt:lpstr>
      <vt:lpstr>Case#3</vt:lpstr>
      <vt:lpstr>Adequacy is a concept,  not just a number</vt:lpstr>
      <vt:lpstr>PowerPoint Presentation</vt:lpstr>
      <vt:lpstr>Adequacy is a concept,  not just a number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Happy Sawires</cp:lastModifiedBy>
  <cp:revision>27</cp:revision>
  <cp:lastPrinted>1601-01-01T00:00:00Z</cp:lastPrinted>
  <dcterms:created xsi:type="dcterms:W3CDTF">1601-01-01T00:00:00Z</dcterms:created>
  <dcterms:modified xsi:type="dcterms:W3CDTF">2016-12-02T21:48:52Z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